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90"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8DE636-56D3-4509-8993-5DF7BD0DF842}" type="datetimeFigureOut">
              <a:rPr lang="en-GB" smtClean="0"/>
              <a:t>20/10/2014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E443BC-B88C-43DD-9200-87C4919A24C6}" type="slidenum">
              <a:rPr lang="en-GB" smtClean="0"/>
              <a:t>‹#›</a:t>
            </a:fld>
            <a:endParaRPr lang="en-GB"/>
          </a:p>
        </p:txBody>
      </p:sp>
    </p:spTree>
    <p:extLst>
      <p:ext uri="{BB962C8B-B14F-4D97-AF65-F5344CB8AC3E}">
        <p14:creationId xmlns:p14="http://schemas.microsoft.com/office/powerpoint/2010/main" val="2263206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51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9F7F67C-A5B6-47B5-B62B-2A45BB88EC03}" type="slidenum">
              <a:rPr lang="en-GB" smtClean="0"/>
              <a:pPr>
                <a:spcBef>
                  <a:spcPct val="0"/>
                </a:spcBef>
              </a:pPr>
              <a:t>1</a:t>
            </a:fld>
            <a:endParaRPr lang="en-GB" smtClean="0"/>
          </a:p>
        </p:txBody>
      </p:sp>
    </p:spTree>
    <p:extLst>
      <p:ext uri="{BB962C8B-B14F-4D97-AF65-F5344CB8AC3E}">
        <p14:creationId xmlns:p14="http://schemas.microsoft.com/office/powerpoint/2010/main" val="1200444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E8155E0-D5FD-4DE9-B9B8-CDFE3724ADA4}" type="slidenum">
              <a:rPr lang="en-GB" smtClean="0"/>
              <a:pPr>
                <a:spcBef>
                  <a:spcPct val="0"/>
                </a:spcBef>
              </a:pPr>
              <a:t>3</a:t>
            </a:fld>
            <a:endParaRPr lang="en-GB" smtClean="0"/>
          </a:p>
        </p:txBody>
      </p:sp>
    </p:spTree>
    <p:extLst>
      <p:ext uri="{BB962C8B-B14F-4D97-AF65-F5344CB8AC3E}">
        <p14:creationId xmlns:p14="http://schemas.microsoft.com/office/powerpoint/2010/main" val="4260783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57495DE0-9E81-4AF8-A8E9-26F55553DACB}" type="slidenum">
              <a:rPr lang="en-GB" smtClean="0"/>
              <a:pPr>
                <a:spcBef>
                  <a:spcPct val="0"/>
                </a:spcBef>
              </a:pPr>
              <a:t>4</a:t>
            </a:fld>
            <a:endParaRPr lang="en-GB" smtClean="0"/>
          </a:p>
        </p:txBody>
      </p:sp>
    </p:spTree>
    <p:extLst>
      <p:ext uri="{BB962C8B-B14F-4D97-AF65-F5344CB8AC3E}">
        <p14:creationId xmlns:p14="http://schemas.microsoft.com/office/powerpoint/2010/main" val="2147164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89147ED-4D7B-448E-ABA7-DA8ED8E5BBE9}" type="slidenum">
              <a:rPr lang="en-GB" smtClean="0"/>
              <a:pPr>
                <a:spcBef>
                  <a:spcPct val="0"/>
                </a:spcBef>
              </a:pPr>
              <a:t>5</a:t>
            </a:fld>
            <a:endParaRPr lang="en-GB" smtClean="0"/>
          </a:p>
        </p:txBody>
      </p:sp>
    </p:spTree>
    <p:extLst>
      <p:ext uri="{BB962C8B-B14F-4D97-AF65-F5344CB8AC3E}">
        <p14:creationId xmlns:p14="http://schemas.microsoft.com/office/powerpoint/2010/main" val="3236471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5A15173-D6A2-4FFE-A825-00856927DA1E}" type="slidenum">
              <a:rPr lang="en-GB" smtClean="0"/>
              <a:pPr>
                <a:spcBef>
                  <a:spcPct val="0"/>
                </a:spcBef>
              </a:pPr>
              <a:t>8</a:t>
            </a:fld>
            <a:endParaRPr lang="en-GB" smtClean="0"/>
          </a:p>
        </p:txBody>
      </p:sp>
    </p:spTree>
    <p:extLst>
      <p:ext uri="{BB962C8B-B14F-4D97-AF65-F5344CB8AC3E}">
        <p14:creationId xmlns:p14="http://schemas.microsoft.com/office/powerpoint/2010/main" val="3898499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C9FD581-CCAF-418C-A21C-58ABEB26DA99}" type="slidenum">
              <a:rPr lang="en-GB" smtClean="0"/>
              <a:pPr>
                <a:spcBef>
                  <a:spcPct val="0"/>
                </a:spcBef>
              </a:pPr>
              <a:t>9</a:t>
            </a:fld>
            <a:endParaRPr lang="en-GB" smtClean="0"/>
          </a:p>
        </p:txBody>
      </p:sp>
    </p:spTree>
    <p:extLst>
      <p:ext uri="{BB962C8B-B14F-4D97-AF65-F5344CB8AC3E}">
        <p14:creationId xmlns:p14="http://schemas.microsoft.com/office/powerpoint/2010/main" val="1421572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B11B142-896F-4BD9-BAE4-746011907C39}" type="slidenum">
              <a:rPr lang="en-GB" smtClean="0"/>
              <a:pPr>
                <a:spcBef>
                  <a:spcPct val="0"/>
                </a:spcBef>
              </a:pPr>
              <a:t>10</a:t>
            </a:fld>
            <a:endParaRPr lang="en-GB" smtClean="0"/>
          </a:p>
        </p:txBody>
      </p:sp>
    </p:spTree>
    <p:extLst>
      <p:ext uri="{BB962C8B-B14F-4D97-AF65-F5344CB8AC3E}">
        <p14:creationId xmlns:p14="http://schemas.microsoft.com/office/powerpoint/2010/main" val="40861886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6BC5C7A-2810-4703-B178-EF4D3B3FF725}" type="slidenum">
              <a:rPr lang="en-GB" smtClean="0"/>
              <a:pPr>
                <a:spcBef>
                  <a:spcPct val="0"/>
                </a:spcBef>
              </a:pPr>
              <a:t>11</a:t>
            </a:fld>
            <a:endParaRPr lang="en-GB" smtClean="0"/>
          </a:p>
        </p:txBody>
      </p:sp>
    </p:spTree>
    <p:extLst>
      <p:ext uri="{BB962C8B-B14F-4D97-AF65-F5344CB8AC3E}">
        <p14:creationId xmlns:p14="http://schemas.microsoft.com/office/powerpoint/2010/main" val="2443426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10/20/2014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10/20/2014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10/20/2014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10/20/2014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10/20/2014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10/20/2014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10/20/2014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10/20/2014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10/20/2014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10/20/2014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10/20/2014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10/20/2014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bbc.co.uk/news/business-11551271" TargetMode="External"/><Relationship Id="rId4" Type="http://schemas.openxmlformats.org/officeDocument/2006/relationships/hyperlink" Target="http://vocbus.org.uk/"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ctrTitle"/>
          </p:nvPr>
        </p:nvSpPr>
        <p:spPr>
          <a:xfrm>
            <a:off x="1109806" y="1578279"/>
            <a:ext cx="10058400" cy="1456652"/>
          </a:xfrm>
        </p:spPr>
        <p:txBody>
          <a:bodyPr/>
          <a:lstStyle/>
          <a:p>
            <a:pPr algn="ctr" eaLnBrk="1" hangingPunct="1"/>
            <a:r>
              <a:rPr lang="en-GB" sz="2800" dirty="0"/>
              <a:t>Starting a Business</a:t>
            </a:r>
            <a:br>
              <a:rPr lang="en-GB" sz="2800" dirty="0"/>
            </a:br>
            <a:r>
              <a:rPr lang="en-GB" sz="3600" dirty="0"/>
              <a:t>Conducting Start-up Market Research</a:t>
            </a:r>
            <a:endParaRPr lang="en-GB" sz="2800" dirty="0"/>
          </a:p>
        </p:txBody>
      </p:sp>
      <p:sp>
        <p:nvSpPr>
          <p:cNvPr id="4100" name="Rectangle 3"/>
          <p:cNvSpPr>
            <a:spLocks noGrp="1" noChangeArrowheads="1"/>
          </p:cNvSpPr>
          <p:nvPr>
            <p:ph type="subTitle" idx="1"/>
          </p:nvPr>
        </p:nvSpPr>
        <p:spPr>
          <a:xfrm>
            <a:off x="2766621" y="4386509"/>
            <a:ext cx="7239000" cy="2255838"/>
          </a:xfrm>
        </p:spPr>
        <p:txBody>
          <a:bodyPr>
            <a:normAutofit/>
          </a:bodyPr>
          <a:lstStyle/>
          <a:p>
            <a:pPr eaLnBrk="1" hangingPunct="1">
              <a:buFont typeface="Arial" panose="020B0604020202020204" pitchFamily="34" charset="0"/>
              <a:buChar char="•"/>
            </a:pPr>
            <a:r>
              <a:rPr lang="en-GB" sz="1600" dirty="0" smtClean="0"/>
              <a:t>Methods of primary and secondary market research</a:t>
            </a:r>
          </a:p>
          <a:p>
            <a:pPr eaLnBrk="1" hangingPunct="1">
              <a:buFont typeface="Arial" panose="020B0604020202020204" pitchFamily="34" charset="0"/>
              <a:buChar char="•"/>
            </a:pPr>
            <a:r>
              <a:rPr lang="en-GB" sz="1600" dirty="0" smtClean="0"/>
              <a:t>Qualitative and quantitative research</a:t>
            </a:r>
          </a:p>
          <a:p>
            <a:pPr eaLnBrk="1" hangingPunct="1">
              <a:buFont typeface="Arial" panose="020B0604020202020204" pitchFamily="34" charset="0"/>
              <a:buChar char="•"/>
            </a:pPr>
            <a:r>
              <a:rPr lang="en-GB" sz="1600" dirty="0" smtClean="0"/>
              <a:t>Size and types of samples</a:t>
            </a:r>
          </a:p>
          <a:p>
            <a:pPr eaLnBrk="1" hangingPunct="1">
              <a:buFont typeface="Arial" panose="020B0604020202020204" pitchFamily="34" charset="0"/>
              <a:buChar char="•"/>
            </a:pPr>
            <a:r>
              <a:rPr lang="en-GB" sz="1600" dirty="0" smtClean="0"/>
              <a:t>Factors influencing the choice of sampling methods</a:t>
            </a:r>
          </a:p>
        </p:txBody>
      </p:sp>
    </p:spTree>
    <p:extLst>
      <p:ext uri="{BB962C8B-B14F-4D97-AF65-F5344CB8AC3E}">
        <p14:creationId xmlns:p14="http://schemas.microsoft.com/office/powerpoint/2010/main" val="41819526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6" descr="targe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612" y="3272142"/>
            <a:ext cx="3044825" cy="228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2"/>
          <p:cNvSpPr>
            <a:spLocks noGrp="1" noChangeArrowheads="1"/>
          </p:cNvSpPr>
          <p:nvPr>
            <p:ph type="title"/>
          </p:nvPr>
        </p:nvSpPr>
        <p:spPr/>
        <p:txBody>
          <a:bodyPr/>
          <a:lstStyle/>
          <a:p>
            <a:pPr algn="ctr" eaLnBrk="1" hangingPunct="1"/>
            <a:r>
              <a:rPr lang="en-GB" sz="3200"/>
              <a:t>Size and types of samples</a:t>
            </a:r>
          </a:p>
        </p:txBody>
      </p:sp>
      <p:sp>
        <p:nvSpPr>
          <p:cNvPr id="19460" name="Rectangle 3"/>
          <p:cNvSpPr>
            <a:spLocks noGrp="1" noChangeArrowheads="1"/>
          </p:cNvSpPr>
          <p:nvPr>
            <p:ph type="body" idx="1"/>
          </p:nvPr>
        </p:nvSpPr>
        <p:spPr>
          <a:xfrm>
            <a:off x="2855913" y="1628776"/>
            <a:ext cx="7313612" cy="4259263"/>
          </a:xfrm>
        </p:spPr>
        <p:txBody>
          <a:bodyPr/>
          <a:lstStyle/>
          <a:p>
            <a:pPr eaLnBrk="1" hangingPunct="1">
              <a:buFont typeface="Wingdings" panose="05000000000000000000" pitchFamily="2" charset="2"/>
              <a:buNone/>
            </a:pPr>
            <a:endParaRPr lang="en-GB" sz="1600"/>
          </a:p>
          <a:p>
            <a:pPr eaLnBrk="1" hangingPunct="1">
              <a:buFont typeface="Wingdings" panose="05000000000000000000" pitchFamily="2" charset="2"/>
              <a:buNone/>
            </a:pPr>
            <a:r>
              <a:rPr lang="en-GB" sz="1600"/>
              <a:t>	Random – a sample is selected for study from a population where each individual is chosen entirely by chance and has an equal chance of being selected.</a:t>
            </a:r>
          </a:p>
          <a:p>
            <a:pPr eaLnBrk="1" hangingPunct="1">
              <a:buFont typeface="Wingdings" panose="05000000000000000000" pitchFamily="2" charset="2"/>
              <a:buNone/>
            </a:pPr>
            <a:endParaRPr lang="en-GB" sz="1600"/>
          </a:p>
          <a:p>
            <a:pPr eaLnBrk="1" hangingPunct="1">
              <a:buFont typeface="Wingdings" panose="05000000000000000000" pitchFamily="2" charset="2"/>
              <a:buNone/>
            </a:pPr>
            <a:r>
              <a:rPr lang="en-GB" sz="1600"/>
              <a:t>	Quota – the sample taken reflects the characteristics of the market. Interviewers are given an allocation to inform their sample e.g. 20% must be male between ages 18 – 30.  They then select the first subject that will meet this criteria.</a:t>
            </a:r>
          </a:p>
          <a:p>
            <a:pPr eaLnBrk="1" hangingPunct="1">
              <a:buFont typeface="Wingdings" panose="05000000000000000000" pitchFamily="2" charset="2"/>
              <a:buNone/>
            </a:pPr>
            <a:endParaRPr lang="en-GB" sz="1600"/>
          </a:p>
          <a:p>
            <a:pPr eaLnBrk="1" hangingPunct="1">
              <a:buFont typeface="Wingdings" panose="05000000000000000000" pitchFamily="2" charset="2"/>
              <a:buNone/>
            </a:pPr>
            <a:r>
              <a:rPr lang="en-GB" sz="1600"/>
              <a:t>	Stratified – the respondents are randomly chosen from a pre determined sub-group of the population e.g. males aged 40-60.</a:t>
            </a:r>
          </a:p>
        </p:txBody>
      </p:sp>
    </p:spTree>
    <p:extLst>
      <p:ext uri="{BB962C8B-B14F-4D97-AF65-F5344CB8AC3E}">
        <p14:creationId xmlns:p14="http://schemas.microsoft.com/office/powerpoint/2010/main" val="13459366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normAutofit fontScale="90000"/>
          </a:bodyPr>
          <a:lstStyle/>
          <a:p>
            <a:pPr algn="ctr" eaLnBrk="1" hangingPunct="1"/>
            <a:r>
              <a:rPr lang="en-GB" sz="2800"/>
              <a:t/>
            </a:r>
            <a:br>
              <a:rPr lang="en-GB" sz="2800"/>
            </a:br>
            <a:r>
              <a:rPr lang="en-GB" sz="2800"/>
              <a:t/>
            </a:r>
            <a:br>
              <a:rPr lang="en-GB" sz="2800"/>
            </a:br>
            <a:r>
              <a:rPr lang="en-GB" sz="2400"/>
              <a:t>Factors influencing the choice of sampling methods</a:t>
            </a:r>
            <a:r>
              <a:rPr lang="en-GB" smtClean="0"/>
              <a:t/>
            </a:r>
            <a:br>
              <a:rPr lang="en-GB" smtClean="0"/>
            </a:br>
            <a:endParaRPr lang="en-GB" smtClean="0"/>
          </a:p>
        </p:txBody>
      </p:sp>
      <p:sp>
        <p:nvSpPr>
          <p:cNvPr id="21508" name="Rectangle 3"/>
          <p:cNvSpPr>
            <a:spLocks noGrp="1" noChangeArrowheads="1"/>
          </p:cNvSpPr>
          <p:nvPr>
            <p:ph type="body" idx="1"/>
          </p:nvPr>
        </p:nvSpPr>
        <p:spPr>
          <a:xfrm>
            <a:off x="2881313" y="1785938"/>
            <a:ext cx="7313612" cy="4114800"/>
          </a:xfrm>
        </p:spPr>
        <p:txBody>
          <a:bodyPr/>
          <a:lstStyle/>
          <a:p>
            <a:pPr eaLnBrk="1" hangingPunct="1">
              <a:buFont typeface="Wingdings" panose="05000000000000000000" pitchFamily="2" charset="2"/>
              <a:buNone/>
            </a:pPr>
            <a:r>
              <a:rPr lang="en-GB"/>
              <a:t>	</a:t>
            </a:r>
            <a:r>
              <a:rPr lang="en-GB" sz="1600"/>
              <a:t>Time available – random samples tend to be faster but less accurate.</a:t>
            </a:r>
          </a:p>
          <a:p>
            <a:pPr eaLnBrk="1" hangingPunct="1">
              <a:buFont typeface="Wingdings" panose="05000000000000000000" pitchFamily="2" charset="2"/>
              <a:buNone/>
            </a:pPr>
            <a:endParaRPr lang="en-GB" sz="1600"/>
          </a:p>
          <a:p>
            <a:pPr eaLnBrk="1" hangingPunct="1">
              <a:buFont typeface="Wingdings" panose="05000000000000000000" pitchFamily="2" charset="2"/>
              <a:buNone/>
            </a:pPr>
            <a:r>
              <a:rPr lang="en-GB" sz="1600"/>
              <a:t>	Size of budget available – if there is more money available firms can tailor the sampling method to a greater extent, therefore meeting the specific needs of the firm.  </a:t>
            </a:r>
          </a:p>
          <a:p>
            <a:pPr eaLnBrk="1" hangingPunct="1">
              <a:buFont typeface="Wingdings" panose="05000000000000000000" pitchFamily="2" charset="2"/>
              <a:buNone/>
            </a:pPr>
            <a:endParaRPr lang="en-GB" sz="1600"/>
          </a:p>
          <a:p>
            <a:pPr eaLnBrk="1" hangingPunct="1">
              <a:buFont typeface="Wingdings" panose="05000000000000000000" pitchFamily="2" charset="2"/>
              <a:buNone/>
            </a:pPr>
            <a:r>
              <a:rPr lang="en-GB" sz="1600"/>
              <a:t>	The accuracy of the data required – most firms will aim for a </a:t>
            </a:r>
            <a:r>
              <a:rPr lang="en-GB" sz="1600" b="1"/>
              <a:t>95% Confidence Level – </a:t>
            </a:r>
            <a:r>
              <a:rPr lang="en-GB" sz="1600"/>
              <a:t>where they are confident that their survey findings are correct 19 out of 20 times i.e. 95%. However, greater confidence requires larger sample sizes.</a:t>
            </a:r>
          </a:p>
          <a:p>
            <a:pPr eaLnBrk="1" hangingPunct="1">
              <a:buFont typeface="Wingdings" panose="05000000000000000000" pitchFamily="2" charset="2"/>
              <a:buNone/>
            </a:pPr>
            <a:r>
              <a:rPr lang="en-GB" sz="1600"/>
              <a:t>	</a:t>
            </a:r>
          </a:p>
          <a:p>
            <a:pPr eaLnBrk="1" hangingPunct="1">
              <a:buFont typeface="Wingdings" panose="05000000000000000000" pitchFamily="2" charset="2"/>
              <a:buNone/>
            </a:pPr>
            <a:r>
              <a:rPr lang="en-GB" sz="1600"/>
              <a:t>	Niche or mass market? – a niche market will require quota or stratified sampling whereas a mass market can use random sampling.</a:t>
            </a:r>
          </a:p>
          <a:p>
            <a:pPr eaLnBrk="1" hangingPunct="1">
              <a:buFont typeface="Wingdings" panose="05000000000000000000" pitchFamily="2" charset="2"/>
              <a:buNone/>
            </a:pPr>
            <a:endParaRPr lang="en-GB" smtClean="0"/>
          </a:p>
          <a:p>
            <a:pPr eaLnBrk="1" hangingPunct="1">
              <a:buFont typeface="Wingdings" panose="05000000000000000000" pitchFamily="2" charset="2"/>
              <a:buNone/>
            </a:pPr>
            <a:endParaRPr lang="en-GB" smtClean="0"/>
          </a:p>
          <a:p>
            <a:pPr eaLnBrk="1" hangingPunct="1">
              <a:buFont typeface="Wingdings" panose="05000000000000000000" pitchFamily="2" charset="2"/>
              <a:buNone/>
            </a:pPr>
            <a:endParaRPr lang="en-GB" smtClean="0"/>
          </a:p>
        </p:txBody>
      </p:sp>
    </p:spTree>
    <p:extLst>
      <p:ext uri="{BB962C8B-B14F-4D97-AF65-F5344CB8AC3E}">
        <p14:creationId xmlns:p14="http://schemas.microsoft.com/office/powerpoint/2010/main" val="36930577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GB" smtClean="0"/>
              <a:t>Group Activity – Sandwiches2u</a:t>
            </a:r>
          </a:p>
        </p:txBody>
      </p:sp>
      <p:sp>
        <p:nvSpPr>
          <p:cNvPr id="23555" name="Rectangle 3"/>
          <p:cNvSpPr>
            <a:spLocks noGrp="1" noChangeArrowheads="1"/>
          </p:cNvSpPr>
          <p:nvPr>
            <p:ph type="body" idx="1"/>
          </p:nvPr>
        </p:nvSpPr>
        <p:spPr>
          <a:xfrm>
            <a:off x="2495551" y="1827213"/>
            <a:ext cx="7712075" cy="4114800"/>
          </a:xfrm>
        </p:spPr>
        <p:txBody>
          <a:bodyPr/>
          <a:lstStyle/>
          <a:p>
            <a:pPr>
              <a:buFont typeface="Wingdings" panose="05000000000000000000" pitchFamily="2" charset="2"/>
              <a:buNone/>
            </a:pPr>
            <a:r>
              <a:rPr lang="en-GB" sz="1600"/>
              <a:t>	Sam wants to set up a small business selling sandwiches to offices and factories on a large trading estate in Worksville. He plans to make the sandwiches at home and then between the hours of 10 and 2 drive around the industrial estate parking in the car parks of the offices and factories selling sandwiches, drinks and other snacks from the back of the van. Sam has asked for your help in designing a suitable research plan.</a:t>
            </a:r>
          </a:p>
        </p:txBody>
      </p:sp>
      <p:sp>
        <p:nvSpPr>
          <p:cNvPr id="23556" name="Text Box 4"/>
          <p:cNvSpPr txBox="1">
            <a:spLocks noChangeArrowheads="1"/>
          </p:cNvSpPr>
          <p:nvPr/>
        </p:nvSpPr>
        <p:spPr bwMode="auto">
          <a:xfrm>
            <a:off x="2135189" y="3716338"/>
            <a:ext cx="8281987" cy="20320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9pPr>
          </a:lstStyle>
          <a:p>
            <a:pPr eaLnBrk="1" hangingPunct="1">
              <a:spcBef>
                <a:spcPct val="50000"/>
              </a:spcBef>
              <a:buClrTx/>
              <a:buSzTx/>
              <a:buFontTx/>
              <a:buNone/>
            </a:pPr>
            <a:r>
              <a:rPr lang="en-GB" sz="1800"/>
              <a:t>Why is it important for Sam to carry out market research?</a:t>
            </a:r>
          </a:p>
          <a:p>
            <a:pPr eaLnBrk="1" hangingPunct="1">
              <a:spcBef>
                <a:spcPct val="50000"/>
              </a:spcBef>
              <a:buClrTx/>
              <a:buSzTx/>
              <a:buFontTx/>
              <a:buNone/>
            </a:pPr>
            <a:r>
              <a:rPr lang="en-GB" sz="1800"/>
              <a:t>What information will Sam want to find out?</a:t>
            </a:r>
          </a:p>
          <a:p>
            <a:pPr eaLnBrk="1" hangingPunct="1">
              <a:spcBef>
                <a:spcPct val="50000"/>
              </a:spcBef>
              <a:buClrTx/>
              <a:buSzTx/>
              <a:buFontTx/>
              <a:buNone/>
            </a:pPr>
            <a:r>
              <a:rPr lang="en-GB" sz="1800"/>
              <a:t>Suggest and justify an appropriate research plan for Sam including:</a:t>
            </a:r>
          </a:p>
          <a:p>
            <a:pPr eaLnBrk="1" hangingPunct="1">
              <a:spcBef>
                <a:spcPct val="50000"/>
              </a:spcBef>
              <a:buClrTx/>
              <a:buSzTx/>
              <a:buFont typeface="Arial" panose="020B0604020202020204" pitchFamily="34" charset="0"/>
              <a:buChar char="•"/>
            </a:pPr>
            <a:r>
              <a:rPr lang="en-GB" sz="1800"/>
              <a:t>	research methods</a:t>
            </a:r>
          </a:p>
          <a:p>
            <a:pPr eaLnBrk="1" hangingPunct="1">
              <a:spcBef>
                <a:spcPct val="50000"/>
              </a:spcBef>
              <a:buClrTx/>
              <a:buSzTx/>
              <a:buFont typeface="Arial" panose="020B0604020202020204" pitchFamily="34" charset="0"/>
              <a:buChar char="•"/>
            </a:pPr>
            <a:r>
              <a:rPr lang="en-GB" sz="1800"/>
              <a:t>	sampling methods</a:t>
            </a:r>
          </a:p>
        </p:txBody>
      </p:sp>
    </p:spTree>
    <p:extLst>
      <p:ext uri="{BB962C8B-B14F-4D97-AF65-F5344CB8AC3E}">
        <p14:creationId xmlns:p14="http://schemas.microsoft.com/office/powerpoint/2010/main" val="4008795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GB" smtClean="0"/>
              <a:t>Why carry out market research</a:t>
            </a:r>
          </a:p>
        </p:txBody>
      </p:sp>
      <p:sp>
        <p:nvSpPr>
          <p:cNvPr id="6147" name="Oval 4"/>
          <p:cNvSpPr>
            <a:spLocks noChangeArrowheads="1"/>
          </p:cNvSpPr>
          <p:nvPr/>
        </p:nvSpPr>
        <p:spPr bwMode="auto">
          <a:xfrm>
            <a:off x="5448300" y="3284538"/>
            <a:ext cx="1873250" cy="1008062"/>
          </a:xfrm>
          <a:prstGeom prst="ellipse">
            <a:avLst/>
          </a:prstGeom>
          <a:solidFill>
            <a:schemeClr val="accent1"/>
          </a:solidFill>
          <a:ln w="9525">
            <a:solidFill>
              <a:schemeClr val="tx1"/>
            </a:solidFill>
            <a:round/>
            <a:headEnd/>
            <a:tailEnd/>
          </a:ln>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ClrTx/>
              <a:buSzTx/>
              <a:buFontTx/>
              <a:buNone/>
            </a:pPr>
            <a:r>
              <a:rPr lang="en-GB" sz="1800"/>
              <a:t>Start-up </a:t>
            </a:r>
          </a:p>
          <a:p>
            <a:pPr algn="ctr" eaLnBrk="1" hangingPunct="1">
              <a:spcBef>
                <a:spcPct val="0"/>
              </a:spcBef>
              <a:buClrTx/>
              <a:buSzTx/>
              <a:buFontTx/>
              <a:buNone/>
            </a:pPr>
            <a:r>
              <a:rPr lang="en-GB" sz="1800"/>
              <a:t>market </a:t>
            </a:r>
          </a:p>
          <a:p>
            <a:pPr algn="ctr" eaLnBrk="1" hangingPunct="1">
              <a:spcBef>
                <a:spcPct val="0"/>
              </a:spcBef>
              <a:buClrTx/>
              <a:buSzTx/>
              <a:buFontTx/>
              <a:buNone/>
            </a:pPr>
            <a:r>
              <a:rPr lang="en-GB" sz="1800"/>
              <a:t>research</a:t>
            </a:r>
          </a:p>
        </p:txBody>
      </p:sp>
      <p:sp>
        <p:nvSpPr>
          <p:cNvPr id="6148" name="Oval 6"/>
          <p:cNvSpPr>
            <a:spLocks noChangeArrowheads="1"/>
          </p:cNvSpPr>
          <p:nvPr/>
        </p:nvSpPr>
        <p:spPr bwMode="auto">
          <a:xfrm>
            <a:off x="8183563" y="3500438"/>
            <a:ext cx="1873250" cy="1008062"/>
          </a:xfrm>
          <a:prstGeom prst="ellipse">
            <a:avLst/>
          </a:prstGeom>
          <a:solidFill>
            <a:schemeClr val="accent1"/>
          </a:solidFill>
          <a:ln w="9525">
            <a:solidFill>
              <a:schemeClr val="tx1"/>
            </a:solidFill>
            <a:round/>
            <a:headEnd/>
            <a:tailEnd/>
          </a:ln>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ClrTx/>
              <a:buSzTx/>
              <a:buFontTx/>
              <a:buNone/>
            </a:pPr>
            <a:r>
              <a:rPr lang="en-GB" sz="1800"/>
              <a:t>Limited by </a:t>
            </a:r>
          </a:p>
          <a:p>
            <a:pPr algn="ctr" eaLnBrk="1" hangingPunct="1">
              <a:spcBef>
                <a:spcPct val="0"/>
              </a:spcBef>
              <a:buClrTx/>
              <a:buSzTx/>
              <a:buFontTx/>
              <a:buNone/>
            </a:pPr>
            <a:r>
              <a:rPr lang="en-GB" sz="1800"/>
              <a:t>budget</a:t>
            </a:r>
          </a:p>
        </p:txBody>
      </p:sp>
      <p:sp>
        <p:nvSpPr>
          <p:cNvPr id="6149" name="Oval 7"/>
          <p:cNvSpPr>
            <a:spLocks noChangeArrowheads="1"/>
          </p:cNvSpPr>
          <p:nvPr/>
        </p:nvSpPr>
        <p:spPr bwMode="auto">
          <a:xfrm>
            <a:off x="7967663" y="1989138"/>
            <a:ext cx="1873250" cy="1008062"/>
          </a:xfrm>
          <a:prstGeom prst="ellipse">
            <a:avLst/>
          </a:prstGeom>
          <a:solidFill>
            <a:schemeClr val="accent1"/>
          </a:solidFill>
          <a:ln w="9525">
            <a:solidFill>
              <a:schemeClr val="tx1"/>
            </a:solidFill>
            <a:round/>
            <a:headEnd/>
            <a:tailEnd/>
          </a:ln>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ClrTx/>
              <a:buSzTx/>
              <a:buFontTx/>
              <a:buNone/>
            </a:pPr>
            <a:r>
              <a:rPr lang="en-GB" sz="1800"/>
              <a:t>Likely to be </a:t>
            </a:r>
          </a:p>
          <a:p>
            <a:pPr algn="ctr" eaLnBrk="1" hangingPunct="1">
              <a:spcBef>
                <a:spcPct val="0"/>
              </a:spcBef>
              <a:buClrTx/>
              <a:buSzTx/>
              <a:buFontTx/>
              <a:buNone/>
            </a:pPr>
            <a:r>
              <a:rPr lang="en-GB" sz="1800"/>
              <a:t>small scale</a:t>
            </a:r>
          </a:p>
        </p:txBody>
      </p:sp>
      <p:sp>
        <p:nvSpPr>
          <p:cNvPr id="6150" name="Oval 8"/>
          <p:cNvSpPr>
            <a:spLocks noChangeArrowheads="1"/>
          </p:cNvSpPr>
          <p:nvPr/>
        </p:nvSpPr>
        <p:spPr bwMode="auto">
          <a:xfrm>
            <a:off x="5591175" y="1700213"/>
            <a:ext cx="1873250" cy="1008062"/>
          </a:xfrm>
          <a:prstGeom prst="ellipse">
            <a:avLst/>
          </a:prstGeom>
          <a:solidFill>
            <a:schemeClr val="accent1"/>
          </a:solidFill>
          <a:ln w="9525">
            <a:solidFill>
              <a:schemeClr val="tx1"/>
            </a:solidFill>
            <a:round/>
            <a:headEnd/>
            <a:tailEnd/>
          </a:ln>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ClrTx/>
              <a:buSzTx/>
              <a:buFontTx/>
              <a:buNone/>
            </a:pPr>
            <a:r>
              <a:rPr lang="en-GB" sz="1800"/>
              <a:t>Part of</a:t>
            </a:r>
          </a:p>
          <a:p>
            <a:pPr algn="ctr" eaLnBrk="1" hangingPunct="1">
              <a:spcBef>
                <a:spcPct val="0"/>
              </a:spcBef>
              <a:buClrTx/>
              <a:buSzTx/>
              <a:buFontTx/>
              <a:buNone/>
            </a:pPr>
            <a:r>
              <a:rPr lang="en-GB" sz="1800"/>
              <a:t>Business plan</a:t>
            </a:r>
            <a:endParaRPr lang="en-GB" sz="1400"/>
          </a:p>
        </p:txBody>
      </p:sp>
      <p:sp>
        <p:nvSpPr>
          <p:cNvPr id="6151" name="Oval 9"/>
          <p:cNvSpPr>
            <a:spLocks noChangeArrowheads="1"/>
          </p:cNvSpPr>
          <p:nvPr/>
        </p:nvSpPr>
        <p:spPr bwMode="auto">
          <a:xfrm>
            <a:off x="4367213" y="4797426"/>
            <a:ext cx="1873250" cy="1008063"/>
          </a:xfrm>
          <a:prstGeom prst="ellipse">
            <a:avLst/>
          </a:prstGeom>
          <a:solidFill>
            <a:schemeClr val="accent1"/>
          </a:solidFill>
          <a:ln w="9525">
            <a:solidFill>
              <a:schemeClr val="tx1"/>
            </a:solidFill>
            <a:round/>
            <a:headEnd/>
            <a:tailEnd/>
          </a:ln>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ClrTx/>
              <a:buSzTx/>
              <a:buFontTx/>
              <a:buNone/>
            </a:pPr>
            <a:r>
              <a:rPr lang="en-GB" sz="1800"/>
              <a:t>Helps assess </a:t>
            </a:r>
          </a:p>
          <a:p>
            <a:pPr algn="ctr" eaLnBrk="1" hangingPunct="1">
              <a:spcBef>
                <a:spcPct val="0"/>
              </a:spcBef>
              <a:buClrTx/>
              <a:buSzTx/>
              <a:buFontTx/>
              <a:buNone/>
            </a:pPr>
            <a:r>
              <a:rPr lang="en-GB" sz="1800"/>
              <a:t>feasibility</a:t>
            </a:r>
          </a:p>
        </p:txBody>
      </p:sp>
      <p:sp>
        <p:nvSpPr>
          <p:cNvPr id="6152" name="Oval 10"/>
          <p:cNvSpPr>
            <a:spLocks noChangeArrowheads="1"/>
          </p:cNvSpPr>
          <p:nvPr/>
        </p:nvSpPr>
        <p:spPr bwMode="auto">
          <a:xfrm>
            <a:off x="2566988" y="3429001"/>
            <a:ext cx="1873250" cy="1008063"/>
          </a:xfrm>
          <a:prstGeom prst="ellipse">
            <a:avLst/>
          </a:prstGeom>
          <a:solidFill>
            <a:schemeClr val="accent1"/>
          </a:solidFill>
          <a:ln w="9525">
            <a:solidFill>
              <a:schemeClr val="tx1"/>
            </a:solidFill>
            <a:round/>
            <a:headEnd/>
            <a:tailEnd/>
          </a:ln>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ClrTx/>
              <a:buSzTx/>
              <a:buFontTx/>
              <a:buNone/>
            </a:pPr>
            <a:r>
              <a:rPr lang="en-GB" sz="1800"/>
              <a:t>Identifies </a:t>
            </a:r>
          </a:p>
          <a:p>
            <a:pPr algn="ctr" eaLnBrk="1" hangingPunct="1">
              <a:spcBef>
                <a:spcPct val="0"/>
              </a:spcBef>
              <a:buClrTx/>
              <a:buSzTx/>
              <a:buFontTx/>
              <a:buNone/>
            </a:pPr>
            <a:r>
              <a:rPr lang="en-GB" sz="1800"/>
              <a:t>potential </a:t>
            </a:r>
          </a:p>
          <a:p>
            <a:pPr algn="ctr" eaLnBrk="1" hangingPunct="1">
              <a:spcBef>
                <a:spcPct val="0"/>
              </a:spcBef>
              <a:buClrTx/>
              <a:buSzTx/>
              <a:buFontTx/>
              <a:buNone/>
            </a:pPr>
            <a:r>
              <a:rPr lang="en-GB" sz="1800"/>
              <a:t>demand</a:t>
            </a:r>
          </a:p>
        </p:txBody>
      </p:sp>
      <p:sp>
        <p:nvSpPr>
          <p:cNvPr id="6153" name="Oval 11"/>
          <p:cNvSpPr>
            <a:spLocks noChangeArrowheads="1"/>
          </p:cNvSpPr>
          <p:nvPr/>
        </p:nvSpPr>
        <p:spPr bwMode="auto">
          <a:xfrm>
            <a:off x="2782888" y="1989138"/>
            <a:ext cx="1873250" cy="1008062"/>
          </a:xfrm>
          <a:prstGeom prst="ellipse">
            <a:avLst/>
          </a:prstGeom>
          <a:solidFill>
            <a:schemeClr val="accent1"/>
          </a:solidFill>
          <a:ln w="9525">
            <a:solidFill>
              <a:schemeClr val="tx1"/>
            </a:solidFill>
            <a:round/>
            <a:headEnd/>
            <a:tailEnd/>
          </a:ln>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ClrTx/>
              <a:buSzTx/>
              <a:buFontTx/>
              <a:buNone/>
            </a:pPr>
            <a:r>
              <a:rPr lang="en-GB" sz="1800"/>
              <a:t>Informs sales </a:t>
            </a:r>
          </a:p>
          <a:p>
            <a:pPr algn="ctr" eaLnBrk="1" hangingPunct="1">
              <a:spcBef>
                <a:spcPct val="0"/>
              </a:spcBef>
              <a:buClrTx/>
              <a:buSzTx/>
              <a:buFontTx/>
              <a:buNone/>
            </a:pPr>
            <a:r>
              <a:rPr lang="en-GB" sz="1800"/>
              <a:t>forecasting</a:t>
            </a:r>
          </a:p>
        </p:txBody>
      </p:sp>
      <p:sp>
        <p:nvSpPr>
          <p:cNvPr id="6154" name="Oval 12"/>
          <p:cNvSpPr>
            <a:spLocks noChangeArrowheads="1"/>
          </p:cNvSpPr>
          <p:nvPr/>
        </p:nvSpPr>
        <p:spPr bwMode="auto">
          <a:xfrm>
            <a:off x="6959600" y="4724401"/>
            <a:ext cx="1873250" cy="1008063"/>
          </a:xfrm>
          <a:prstGeom prst="ellipse">
            <a:avLst/>
          </a:prstGeom>
          <a:solidFill>
            <a:schemeClr val="accent1"/>
          </a:solidFill>
          <a:ln w="9525">
            <a:solidFill>
              <a:schemeClr val="tx1"/>
            </a:solidFill>
            <a:round/>
            <a:headEnd/>
            <a:tailEnd/>
          </a:ln>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ClrTx/>
              <a:buSzTx/>
              <a:buFontTx/>
              <a:buNone/>
            </a:pPr>
            <a:r>
              <a:rPr lang="en-GB" sz="1800"/>
              <a:t>Lack of</a:t>
            </a:r>
          </a:p>
          <a:p>
            <a:pPr algn="ctr" eaLnBrk="1" hangingPunct="1">
              <a:spcBef>
                <a:spcPct val="0"/>
              </a:spcBef>
              <a:buClrTx/>
              <a:buSzTx/>
              <a:buFontTx/>
              <a:buNone/>
            </a:pPr>
            <a:r>
              <a:rPr lang="en-GB" sz="1800"/>
              <a:t> experience</a:t>
            </a:r>
          </a:p>
        </p:txBody>
      </p:sp>
      <p:sp>
        <p:nvSpPr>
          <p:cNvPr id="6155" name="Line 13"/>
          <p:cNvSpPr>
            <a:spLocks noChangeShapeType="1"/>
          </p:cNvSpPr>
          <p:nvPr/>
        </p:nvSpPr>
        <p:spPr bwMode="auto">
          <a:xfrm flipH="1" flipV="1">
            <a:off x="4511676" y="2708275"/>
            <a:ext cx="1008063" cy="863600"/>
          </a:xfrm>
          <a:prstGeom prst="line">
            <a:avLst/>
          </a:prstGeom>
          <a:noFill/>
          <a:ln w="57150">
            <a:solidFill>
              <a:schemeClr val="accent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6156" name="Line 14"/>
          <p:cNvSpPr>
            <a:spLocks noChangeShapeType="1"/>
          </p:cNvSpPr>
          <p:nvPr/>
        </p:nvSpPr>
        <p:spPr bwMode="auto">
          <a:xfrm flipH="1">
            <a:off x="4440238" y="3860801"/>
            <a:ext cx="1008062" cy="73025"/>
          </a:xfrm>
          <a:prstGeom prst="line">
            <a:avLst/>
          </a:prstGeom>
          <a:noFill/>
          <a:ln w="57150">
            <a:solidFill>
              <a:schemeClr val="accent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6157" name="Line 15"/>
          <p:cNvSpPr>
            <a:spLocks noChangeShapeType="1"/>
          </p:cNvSpPr>
          <p:nvPr/>
        </p:nvSpPr>
        <p:spPr bwMode="auto">
          <a:xfrm flipH="1">
            <a:off x="5664201" y="4221163"/>
            <a:ext cx="360363" cy="647700"/>
          </a:xfrm>
          <a:prstGeom prst="line">
            <a:avLst/>
          </a:prstGeom>
          <a:noFill/>
          <a:ln w="57150">
            <a:solidFill>
              <a:schemeClr val="accent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6158" name="Line 16"/>
          <p:cNvSpPr>
            <a:spLocks noChangeShapeType="1"/>
          </p:cNvSpPr>
          <p:nvPr/>
        </p:nvSpPr>
        <p:spPr bwMode="auto">
          <a:xfrm flipV="1">
            <a:off x="6456363" y="2708276"/>
            <a:ext cx="0" cy="576263"/>
          </a:xfrm>
          <a:prstGeom prst="line">
            <a:avLst/>
          </a:prstGeom>
          <a:noFill/>
          <a:ln w="57150">
            <a:solidFill>
              <a:schemeClr val="accent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6159" name="Line 17"/>
          <p:cNvSpPr>
            <a:spLocks noChangeShapeType="1"/>
          </p:cNvSpPr>
          <p:nvPr/>
        </p:nvSpPr>
        <p:spPr bwMode="auto">
          <a:xfrm flipV="1">
            <a:off x="7248525" y="2781301"/>
            <a:ext cx="863600" cy="862013"/>
          </a:xfrm>
          <a:prstGeom prst="line">
            <a:avLst/>
          </a:prstGeom>
          <a:noFill/>
          <a:ln w="57150">
            <a:solidFill>
              <a:schemeClr val="accent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6160" name="Line 18"/>
          <p:cNvSpPr>
            <a:spLocks noChangeShapeType="1"/>
          </p:cNvSpPr>
          <p:nvPr/>
        </p:nvSpPr>
        <p:spPr bwMode="auto">
          <a:xfrm>
            <a:off x="7319963" y="3860800"/>
            <a:ext cx="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6161" name="Line 19"/>
          <p:cNvSpPr>
            <a:spLocks noChangeShapeType="1"/>
          </p:cNvSpPr>
          <p:nvPr/>
        </p:nvSpPr>
        <p:spPr bwMode="auto">
          <a:xfrm>
            <a:off x="7319963" y="3860801"/>
            <a:ext cx="863600" cy="73025"/>
          </a:xfrm>
          <a:prstGeom prst="line">
            <a:avLst/>
          </a:prstGeom>
          <a:noFill/>
          <a:ln w="57150">
            <a:solidFill>
              <a:schemeClr val="accent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6162" name="Line 20"/>
          <p:cNvSpPr>
            <a:spLocks noChangeShapeType="1"/>
          </p:cNvSpPr>
          <p:nvPr/>
        </p:nvSpPr>
        <p:spPr bwMode="auto">
          <a:xfrm>
            <a:off x="7032625" y="4149726"/>
            <a:ext cx="431800" cy="574675"/>
          </a:xfrm>
          <a:prstGeom prst="line">
            <a:avLst/>
          </a:prstGeom>
          <a:noFill/>
          <a:ln w="57150">
            <a:solidFill>
              <a:schemeClr val="accent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Tree>
    <p:extLst>
      <p:ext uri="{BB962C8B-B14F-4D97-AF65-F5344CB8AC3E}">
        <p14:creationId xmlns:p14="http://schemas.microsoft.com/office/powerpoint/2010/main" val="27130625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sz="2400"/>
              <a:t>Methods of primary and secondary market research</a:t>
            </a:r>
            <a:r>
              <a:rPr lang="en-GB" smtClean="0"/>
              <a:t/>
            </a:r>
            <a:br>
              <a:rPr lang="en-GB" smtClean="0"/>
            </a:br>
            <a:endParaRPr lang="en-GB" smtClean="0"/>
          </a:p>
        </p:txBody>
      </p:sp>
      <p:sp>
        <p:nvSpPr>
          <p:cNvPr id="7171" name="Rectangle 3"/>
          <p:cNvSpPr>
            <a:spLocks noGrp="1" noChangeArrowheads="1"/>
          </p:cNvSpPr>
          <p:nvPr>
            <p:ph type="body" idx="1"/>
          </p:nvPr>
        </p:nvSpPr>
        <p:spPr/>
        <p:txBody>
          <a:bodyPr/>
          <a:lstStyle/>
          <a:p>
            <a:pPr eaLnBrk="1" hangingPunct="1">
              <a:lnSpc>
                <a:spcPct val="80000"/>
              </a:lnSpc>
            </a:pPr>
            <a:r>
              <a:rPr lang="en-GB"/>
              <a:t>Market research is the collection and analysis of data and information to inform a business about its market.</a:t>
            </a:r>
          </a:p>
          <a:p>
            <a:pPr eaLnBrk="1" hangingPunct="1">
              <a:lnSpc>
                <a:spcPct val="80000"/>
              </a:lnSpc>
            </a:pPr>
            <a:endParaRPr lang="en-GB"/>
          </a:p>
          <a:p>
            <a:pPr eaLnBrk="1" hangingPunct="1">
              <a:lnSpc>
                <a:spcPct val="80000"/>
              </a:lnSpc>
            </a:pPr>
            <a:r>
              <a:rPr lang="en-GB"/>
              <a:t>Primary market research (field research) involves the collection of first hand data that did not exist before.  Therefore it is original data.</a:t>
            </a:r>
          </a:p>
          <a:p>
            <a:pPr eaLnBrk="1" hangingPunct="1">
              <a:lnSpc>
                <a:spcPct val="80000"/>
              </a:lnSpc>
            </a:pPr>
            <a:endParaRPr lang="en-GB"/>
          </a:p>
          <a:p>
            <a:pPr eaLnBrk="1" hangingPunct="1">
              <a:lnSpc>
                <a:spcPct val="80000"/>
              </a:lnSpc>
            </a:pPr>
            <a:r>
              <a:rPr lang="en-GB"/>
              <a:t>Secondary market research (desk research) is research that has already been undertaken by another organisation and therefore already exists.</a:t>
            </a:r>
          </a:p>
          <a:p>
            <a:pPr eaLnBrk="1" hangingPunct="1">
              <a:lnSpc>
                <a:spcPct val="80000"/>
              </a:lnSpc>
              <a:buFont typeface="Wingdings" panose="05000000000000000000" pitchFamily="2" charset="2"/>
              <a:buNone/>
            </a:pPr>
            <a:r>
              <a:rPr lang="en-GB"/>
              <a:t>	</a:t>
            </a:r>
          </a:p>
          <a:p>
            <a:pPr eaLnBrk="1" hangingPunct="1">
              <a:lnSpc>
                <a:spcPct val="80000"/>
              </a:lnSpc>
              <a:buFont typeface="Wingdings" panose="05000000000000000000" pitchFamily="2" charset="2"/>
              <a:buNone/>
            </a:pPr>
            <a:r>
              <a:rPr lang="en-GB"/>
              <a:t>	</a:t>
            </a:r>
          </a:p>
          <a:p>
            <a:pPr eaLnBrk="1" hangingPunct="1">
              <a:lnSpc>
                <a:spcPct val="80000"/>
              </a:lnSpc>
              <a:buFont typeface="Wingdings" panose="05000000000000000000" pitchFamily="2" charset="2"/>
              <a:buNone/>
            </a:pPr>
            <a:r>
              <a:rPr lang="en-GB"/>
              <a:t>	</a:t>
            </a:r>
          </a:p>
        </p:txBody>
      </p:sp>
    </p:spTree>
    <p:extLst>
      <p:ext uri="{BB962C8B-B14F-4D97-AF65-F5344CB8AC3E}">
        <p14:creationId xmlns:p14="http://schemas.microsoft.com/office/powerpoint/2010/main" val="35388558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6" descr="researc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1" y="2492375"/>
            <a:ext cx="4022725" cy="249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en-GB" sz="1200"/>
              <a:t>BUSS1.5 Conducting start-up Market Research</a:t>
            </a:r>
          </a:p>
        </p:txBody>
      </p:sp>
      <p:sp>
        <p:nvSpPr>
          <p:cNvPr id="9220" name="Rectangle 2"/>
          <p:cNvSpPr>
            <a:spLocks noGrp="1" noChangeArrowheads="1"/>
          </p:cNvSpPr>
          <p:nvPr>
            <p:ph type="title"/>
          </p:nvPr>
        </p:nvSpPr>
        <p:spPr/>
        <p:txBody>
          <a:bodyPr/>
          <a:lstStyle/>
          <a:p>
            <a:pPr eaLnBrk="1" hangingPunct="1"/>
            <a:r>
              <a:rPr lang="en-GB" sz="2400"/>
              <a:t>Methods of </a:t>
            </a:r>
            <a:r>
              <a:rPr lang="en-GB" sz="2400">
                <a:solidFill>
                  <a:schemeClr val="hlink"/>
                </a:solidFill>
              </a:rPr>
              <a:t>primary</a:t>
            </a:r>
            <a:r>
              <a:rPr lang="en-GB" sz="2400"/>
              <a:t> and secondary market research</a:t>
            </a:r>
            <a:r>
              <a:rPr lang="en-GB" smtClean="0"/>
              <a:t/>
            </a:r>
            <a:br>
              <a:rPr lang="en-GB" smtClean="0"/>
            </a:br>
            <a:endParaRPr lang="en-GB" smtClean="0"/>
          </a:p>
        </p:txBody>
      </p:sp>
      <p:sp>
        <p:nvSpPr>
          <p:cNvPr id="9221" name="Rectangle 3"/>
          <p:cNvSpPr>
            <a:spLocks noGrp="1" noChangeArrowheads="1"/>
          </p:cNvSpPr>
          <p:nvPr>
            <p:ph type="body" idx="1"/>
          </p:nvPr>
        </p:nvSpPr>
        <p:spPr>
          <a:xfrm>
            <a:off x="2566988" y="1827213"/>
            <a:ext cx="7345362" cy="4114800"/>
          </a:xfrm>
        </p:spPr>
        <p:txBody>
          <a:bodyPr>
            <a:normAutofit fontScale="55000" lnSpcReduction="20000"/>
          </a:bodyPr>
          <a:lstStyle/>
          <a:p>
            <a:pPr algn="ctr" eaLnBrk="1" hangingPunct="1">
              <a:lnSpc>
                <a:spcPct val="80000"/>
              </a:lnSpc>
              <a:buFont typeface="Wingdings" panose="05000000000000000000" pitchFamily="2" charset="2"/>
              <a:buNone/>
            </a:pPr>
            <a:r>
              <a:rPr lang="en-GB" sz="2400" dirty="0"/>
              <a:t>Primary research methods</a:t>
            </a:r>
          </a:p>
          <a:p>
            <a:pPr algn="ctr" eaLnBrk="1" hangingPunct="1">
              <a:lnSpc>
                <a:spcPct val="80000"/>
              </a:lnSpc>
              <a:buFont typeface="Wingdings" panose="05000000000000000000" pitchFamily="2" charset="2"/>
              <a:buNone/>
            </a:pPr>
            <a:endParaRPr lang="en-GB" sz="1800" dirty="0"/>
          </a:p>
          <a:p>
            <a:pPr eaLnBrk="1" hangingPunct="1">
              <a:lnSpc>
                <a:spcPct val="80000"/>
              </a:lnSpc>
              <a:buFontTx/>
              <a:buChar char="•"/>
            </a:pPr>
            <a:r>
              <a:rPr lang="en-GB" dirty="0"/>
              <a:t>Surveys and Questionnaires</a:t>
            </a:r>
          </a:p>
          <a:p>
            <a:pPr lvl="1" eaLnBrk="1" hangingPunct="1">
              <a:lnSpc>
                <a:spcPct val="80000"/>
              </a:lnSpc>
              <a:buFontTx/>
              <a:buChar char="•"/>
            </a:pPr>
            <a:r>
              <a:rPr lang="en-GB" dirty="0"/>
              <a:t>Postal</a:t>
            </a:r>
          </a:p>
          <a:p>
            <a:pPr lvl="1" eaLnBrk="1" hangingPunct="1">
              <a:lnSpc>
                <a:spcPct val="80000"/>
              </a:lnSpc>
              <a:buFontTx/>
              <a:buChar char="•"/>
            </a:pPr>
            <a:r>
              <a:rPr lang="en-GB" dirty="0"/>
              <a:t>Telephone</a:t>
            </a:r>
          </a:p>
          <a:p>
            <a:pPr lvl="1" eaLnBrk="1" hangingPunct="1">
              <a:lnSpc>
                <a:spcPct val="80000"/>
              </a:lnSpc>
              <a:buFontTx/>
              <a:buChar char="•"/>
            </a:pPr>
            <a:r>
              <a:rPr lang="en-GB" dirty="0"/>
              <a:t>On-line</a:t>
            </a:r>
          </a:p>
          <a:p>
            <a:pPr lvl="1" eaLnBrk="1" hangingPunct="1">
              <a:lnSpc>
                <a:spcPct val="80000"/>
              </a:lnSpc>
              <a:buFontTx/>
              <a:buChar char="•"/>
            </a:pPr>
            <a:r>
              <a:rPr lang="en-GB" dirty="0"/>
              <a:t>Face to face</a:t>
            </a:r>
          </a:p>
          <a:p>
            <a:pPr eaLnBrk="1" hangingPunct="1">
              <a:lnSpc>
                <a:spcPct val="80000"/>
              </a:lnSpc>
              <a:buFontTx/>
              <a:buChar char="•"/>
            </a:pPr>
            <a:r>
              <a:rPr lang="en-GB" dirty="0"/>
              <a:t>In depth interviews</a:t>
            </a:r>
          </a:p>
          <a:p>
            <a:pPr eaLnBrk="1" hangingPunct="1">
              <a:lnSpc>
                <a:spcPct val="80000"/>
              </a:lnSpc>
              <a:buFontTx/>
              <a:buChar char="•"/>
            </a:pPr>
            <a:r>
              <a:rPr lang="en-GB" dirty="0"/>
              <a:t>Focus Groups </a:t>
            </a:r>
            <a:r>
              <a:rPr lang="en-GB" dirty="0">
                <a:hlinkClick r:id="rId4"/>
              </a:rPr>
              <a:t> http://vocbus.org.uk</a:t>
            </a:r>
            <a:r>
              <a:rPr lang="en-GB" dirty="0"/>
              <a:t>/</a:t>
            </a:r>
          </a:p>
          <a:p>
            <a:pPr eaLnBrk="1" hangingPunct="1">
              <a:lnSpc>
                <a:spcPct val="80000"/>
              </a:lnSpc>
              <a:buFontTx/>
              <a:buChar char="•"/>
            </a:pPr>
            <a:r>
              <a:rPr lang="en-GB" dirty="0"/>
              <a:t>Observations</a:t>
            </a:r>
          </a:p>
          <a:p>
            <a:pPr eaLnBrk="1" hangingPunct="1">
              <a:lnSpc>
                <a:spcPct val="80000"/>
              </a:lnSpc>
              <a:buFontTx/>
              <a:buChar char="•"/>
            </a:pPr>
            <a:r>
              <a:rPr lang="en-GB" dirty="0"/>
              <a:t>Test Markets </a:t>
            </a:r>
            <a:r>
              <a:rPr lang="en-GB" dirty="0">
                <a:hlinkClick r:id="rId5"/>
              </a:rPr>
              <a:t>http://www.bbc.co.uk/news/business-11551271</a:t>
            </a:r>
            <a:endParaRPr lang="en-GB" dirty="0"/>
          </a:p>
          <a:p>
            <a:pPr eaLnBrk="1" hangingPunct="1">
              <a:lnSpc>
                <a:spcPct val="80000"/>
              </a:lnSpc>
              <a:buFontTx/>
              <a:buChar char="•"/>
            </a:pPr>
            <a:endParaRPr lang="en-GB" dirty="0"/>
          </a:p>
          <a:p>
            <a:pPr eaLnBrk="1" hangingPunct="1">
              <a:lnSpc>
                <a:spcPct val="80000"/>
              </a:lnSpc>
              <a:buFontTx/>
              <a:buNone/>
            </a:pPr>
            <a:r>
              <a:rPr lang="en-GB" dirty="0"/>
              <a:t>	</a:t>
            </a:r>
          </a:p>
          <a:p>
            <a:pPr eaLnBrk="1" hangingPunct="1">
              <a:lnSpc>
                <a:spcPct val="80000"/>
              </a:lnSpc>
              <a:buFontTx/>
              <a:buNone/>
            </a:pPr>
            <a:endParaRPr lang="en-GB" dirty="0"/>
          </a:p>
          <a:p>
            <a:pPr eaLnBrk="1" hangingPunct="1">
              <a:lnSpc>
                <a:spcPct val="80000"/>
              </a:lnSpc>
            </a:pPr>
            <a:endParaRPr lang="en-GB" sz="1400" dirty="0"/>
          </a:p>
          <a:p>
            <a:pPr eaLnBrk="1" hangingPunct="1">
              <a:lnSpc>
                <a:spcPct val="80000"/>
              </a:lnSpc>
              <a:buFont typeface="Wingdings" panose="05000000000000000000" pitchFamily="2" charset="2"/>
              <a:buNone/>
            </a:pPr>
            <a:r>
              <a:rPr lang="en-GB" sz="1400" dirty="0"/>
              <a:t>(See </a:t>
            </a:r>
            <a:r>
              <a:rPr lang="en-GB" sz="1400" dirty="0" err="1"/>
              <a:t>handout</a:t>
            </a:r>
            <a:r>
              <a:rPr lang="en-GB" sz="1400" dirty="0"/>
              <a:t>)</a:t>
            </a:r>
          </a:p>
          <a:p>
            <a:pPr eaLnBrk="1" hangingPunct="1">
              <a:lnSpc>
                <a:spcPct val="80000"/>
              </a:lnSpc>
              <a:buFont typeface="Wingdings" panose="05000000000000000000" pitchFamily="2" charset="2"/>
              <a:buNone/>
            </a:pPr>
            <a:endParaRPr lang="en-GB" sz="1400" dirty="0"/>
          </a:p>
          <a:p>
            <a:pPr eaLnBrk="1" hangingPunct="1">
              <a:lnSpc>
                <a:spcPct val="80000"/>
              </a:lnSpc>
              <a:buFont typeface="Wingdings" panose="05000000000000000000" pitchFamily="2" charset="2"/>
              <a:buNone/>
            </a:pPr>
            <a:endParaRPr lang="en-GB" sz="1400" dirty="0"/>
          </a:p>
          <a:p>
            <a:pPr eaLnBrk="1" hangingPunct="1">
              <a:lnSpc>
                <a:spcPct val="80000"/>
              </a:lnSpc>
              <a:buFont typeface="Wingdings" panose="05000000000000000000" pitchFamily="2" charset="2"/>
              <a:buNone/>
            </a:pPr>
            <a:endParaRPr lang="en-GB" sz="1400" dirty="0"/>
          </a:p>
          <a:p>
            <a:pPr eaLnBrk="1" hangingPunct="1">
              <a:lnSpc>
                <a:spcPct val="80000"/>
              </a:lnSpc>
              <a:buFont typeface="Arial" panose="020B0604020202020204" pitchFamily="34" charset="0"/>
              <a:buAutoNum type="arabicPeriod"/>
            </a:pPr>
            <a:endParaRPr lang="en-GB" sz="1400" dirty="0"/>
          </a:p>
        </p:txBody>
      </p:sp>
    </p:spTree>
    <p:extLst>
      <p:ext uri="{BB962C8B-B14F-4D97-AF65-F5344CB8AC3E}">
        <p14:creationId xmlns:p14="http://schemas.microsoft.com/office/powerpoint/2010/main" val="1876665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en-GB" sz="1200"/>
              <a:t>BUSS1.5 Conducting start-up Market Research</a:t>
            </a:r>
          </a:p>
        </p:txBody>
      </p:sp>
      <p:sp>
        <p:nvSpPr>
          <p:cNvPr id="11267" name="Rectangle 2"/>
          <p:cNvSpPr>
            <a:spLocks noGrp="1" noChangeArrowheads="1"/>
          </p:cNvSpPr>
          <p:nvPr>
            <p:ph type="title"/>
          </p:nvPr>
        </p:nvSpPr>
        <p:spPr>
          <a:xfrm>
            <a:off x="2894013" y="285750"/>
            <a:ext cx="7313612" cy="1214438"/>
          </a:xfrm>
        </p:spPr>
        <p:txBody>
          <a:bodyPr/>
          <a:lstStyle/>
          <a:p>
            <a:pPr eaLnBrk="1" hangingPunct="1"/>
            <a:r>
              <a:rPr lang="en-GB" sz="2400"/>
              <a:t>Methods of primary and </a:t>
            </a:r>
            <a:r>
              <a:rPr lang="en-GB" sz="2400">
                <a:solidFill>
                  <a:schemeClr val="hlink"/>
                </a:solidFill>
              </a:rPr>
              <a:t>secondary</a:t>
            </a:r>
            <a:r>
              <a:rPr lang="en-GB" sz="2400"/>
              <a:t> market research</a:t>
            </a:r>
            <a:r>
              <a:rPr lang="en-GB" smtClean="0"/>
              <a:t/>
            </a:r>
            <a:br>
              <a:rPr lang="en-GB" smtClean="0"/>
            </a:br>
            <a:endParaRPr lang="en-GB" smtClean="0"/>
          </a:p>
        </p:txBody>
      </p:sp>
      <p:sp>
        <p:nvSpPr>
          <p:cNvPr id="11268" name="Rectangle 3"/>
          <p:cNvSpPr>
            <a:spLocks noGrp="1" noChangeArrowheads="1"/>
          </p:cNvSpPr>
          <p:nvPr>
            <p:ph type="body" idx="1"/>
          </p:nvPr>
        </p:nvSpPr>
        <p:spPr>
          <a:xfrm>
            <a:off x="2208213" y="1628776"/>
            <a:ext cx="8208962" cy="4500563"/>
          </a:xfrm>
        </p:spPr>
        <p:txBody>
          <a:bodyPr/>
          <a:lstStyle/>
          <a:p>
            <a:pPr algn="ctr" eaLnBrk="1" hangingPunct="1">
              <a:buFont typeface="Wingdings" panose="05000000000000000000" pitchFamily="2" charset="2"/>
              <a:buNone/>
            </a:pPr>
            <a:r>
              <a:rPr lang="en-GB" sz="2800" dirty="0"/>
              <a:t>Secondary research methods</a:t>
            </a:r>
          </a:p>
          <a:p>
            <a:pPr eaLnBrk="1" hangingPunct="1">
              <a:buFont typeface="Wingdings" panose="05000000000000000000" pitchFamily="2" charset="2"/>
              <a:buNone/>
            </a:pPr>
            <a:r>
              <a:rPr lang="en-GB" sz="2400" dirty="0"/>
              <a:t>	</a:t>
            </a:r>
            <a:r>
              <a:rPr lang="en-GB" sz="1800" dirty="0"/>
              <a:t>There are a number of research sources available to a small business:</a:t>
            </a:r>
          </a:p>
          <a:p>
            <a:pPr eaLnBrk="1" hangingPunct="1"/>
            <a:r>
              <a:rPr lang="en-GB" sz="2400" dirty="0"/>
              <a:t>	</a:t>
            </a:r>
            <a:r>
              <a:rPr lang="en-GB" sz="1400" dirty="0"/>
              <a:t>National and Local Government  e.g. Office for National Statistics</a:t>
            </a:r>
          </a:p>
          <a:p>
            <a:pPr eaLnBrk="1" hangingPunct="1"/>
            <a:r>
              <a:rPr lang="en-GB" sz="1400" dirty="0"/>
              <a:t>	Company records</a:t>
            </a:r>
          </a:p>
          <a:p>
            <a:pPr eaLnBrk="1" hangingPunct="1"/>
            <a:r>
              <a:rPr lang="en-GB" sz="1400" dirty="0"/>
              <a:t>	Newspapers and magazines</a:t>
            </a:r>
          </a:p>
          <a:p>
            <a:pPr eaLnBrk="1" hangingPunct="1"/>
            <a:r>
              <a:rPr lang="en-GB" sz="1400" dirty="0"/>
              <a:t>	The Internet</a:t>
            </a:r>
          </a:p>
          <a:p>
            <a:pPr eaLnBrk="1" hangingPunct="1"/>
            <a:r>
              <a:rPr lang="en-GB" sz="1400" dirty="0"/>
              <a:t>	Market research organisations </a:t>
            </a:r>
            <a:r>
              <a:rPr lang="en-GB" sz="1400" dirty="0" err="1"/>
              <a:t>e.g</a:t>
            </a:r>
            <a:r>
              <a:rPr lang="en-GB" sz="1400" dirty="0"/>
              <a:t> Keynotes</a:t>
            </a:r>
          </a:p>
          <a:p>
            <a:pPr eaLnBrk="1" hangingPunct="1">
              <a:buFont typeface="Wingdings" panose="05000000000000000000" pitchFamily="2" charset="2"/>
              <a:buNone/>
            </a:pPr>
            <a:endParaRPr lang="en-GB" sz="1400" dirty="0"/>
          </a:p>
          <a:p>
            <a:pPr eaLnBrk="1" hangingPunct="1">
              <a:buFont typeface="Wingdings" panose="05000000000000000000" pitchFamily="2" charset="2"/>
              <a:buNone/>
            </a:pPr>
            <a:r>
              <a:rPr lang="en-GB" sz="1600" dirty="0"/>
              <a:t>	</a:t>
            </a:r>
            <a:r>
              <a:rPr lang="en-GB" sz="1800" dirty="0"/>
              <a:t>Secondary research will be quicker and less costly but it will not be specifically geared to the firms requirements.</a:t>
            </a:r>
          </a:p>
          <a:p>
            <a:pPr eaLnBrk="1" hangingPunct="1">
              <a:buFont typeface="Wingdings" panose="05000000000000000000" pitchFamily="2" charset="2"/>
              <a:buNone/>
            </a:pPr>
            <a:r>
              <a:rPr lang="en-GB" sz="1600" dirty="0"/>
              <a:t>	</a:t>
            </a:r>
            <a:endParaRPr lang="en-GB" sz="1400" dirty="0"/>
          </a:p>
          <a:p>
            <a:pPr eaLnBrk="1" hangingPunct="1">
              <a:buFont typeface="Wingdings" panose="05000000000000000000" pitchFamily="2" charset="2"/>
              <a:buNone/>
            </a:pPr>
            <a:endParaRPr lang="en-GB" sz="1800" dirty="0"/>
          </a:p>
          <a:p>
            <a:pPr eaLnBrk="1" hangingPunct="1">
              <a:buFont typeface="Arial" panose="020B0604020202020204" pitchFamily="34" charset="0"/>
              <a:buAutoNum type="arabicPeriod"/>
            </a:pPr>
            <a:endParaRPr lang="en-GB" sz="1600" dirty="0"/>
          </a:p>
        </p:txBody>
      </p:sp>
    </p:spTree>
    <p:extLst>
      <p:ext uri="{BB962C8B-B14F-4D97-AF65-F5344CB8AC3E}">
        <p14:creationId xmlns:p14="http://schemas.microsoft.com/office/powerpoint/2010/main" val="2405437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pPr eaLnBrk="1" hangingPunct="1"/>
            <a:r>
              <a:rPr lang="en-GB" sz="3200"/>
              <a:t>Advantages and Disadvantages of Primary Research</a:t>
            </a:r>
          </a:p>
        </p:txBody>
      </p:sp>
      <p:graphicFrame>
        <p:nvGraphicFramePr>
          <p:cNvPr id="43039" name="Group 31"/>
          <p:cNvGraphicFramePr>
            <a:graphicFrameLocks noGrp="1"/>
          </p:cNvGraphicFramePr>
          <p:nvPr>
            <p:ph idx="1"/>
          </p:nvPr>
        </p:nvGraphicFramePr>
        <p:xfrm>
          <a:off x="2362201" y="2362201"/>
          <a:ext cx="7693025" cy="3579813"/>
        </p:xfrm>
        <a:graphic>
          <a:graphicData uri="http://schemas.openxmlformats.org/drawingml/2006/table">
            <a:tbl>
              <a:tblPr/>
              <a:tblGrid>
                <a:gridCol w="3846513"/>
                <a:gridCol w="3846512"/>
              </a:tblGrid>
              <a:tr h="74467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GB" sz="2400" b="1" i="0" u="none" strike="noStrike" cap="none" normalizeH="0" baseline="0" smtClean="0">
                          <a:ln>
                            <a:noFill/>
                          </a:ln>
                          <a:solidFill>
                            <a:schemeClr val="tx1"/>
                          </a:solidFill>
                          <a:effectLst/>
                          <a:latin typeface="Arial" charset="0"/>
                        </a:rPr>
                        <a:t>Advantages</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GB" sz="2400" b="1" i="0" u="none" strike="noStrike" cap="none" normalizeH="0" baseline="0" smtClean="0">
                          <a:ln>
                            <a:noFill/>
                          </a:ln>
                          <a:solidFill>
                            <a:schemeClr val="tx1"/>
                          </a:solidFill>
                          <a:effectLst/>
                          <a:latin typeface="Arial" charset="0"/>
                        </a:rPr>
                        <a:t>Disadvantages</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3106">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GB" sz="2400" b="0" i="0" u="none" strike="noStrike" cap="none" normalizeH="0" baseline="0" smtClean="0">
                          <a:ln>
                            <a:noFill/>
                          </a:ln>
                          <a:solidFill>
                            <a:schemeClr val="tx1"/>
                          </a:solidFill>
                          <a:effectLst/>
                          <a:latin typeface="Arial" charset="0"/>
                        </a:rPr>
                        <a:t>The information is always relevant and reliable</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GB" sz="2400" b="0" i="0" u="none" strike="noStrike" cap="none" normalizeH="0" baseline="0" smtClean="0">
                          <a:ln>
                            <a:noFill/>
                          </a:ln>
                          <a:solidFill>
                            <a:schemeClr val="tx1"/>
                          </a:solidFill>
                          <a:effectLst/>
                          <a:latin typeface="Arial" charset="0"/>
                        </a:rPr>
                        <a:t>More expensive than secondary research</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3106">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GB" sz="2400" b="0" i="0" u="none" strike="noStrike" cap="none" normalizeH="0" baseline="0" smtClean="0">
                          <a:ln>
                            <a:noFill/>
                          </a:ln>
                          <a:solidFill>
                            <a:schemeClr val="tx1"/>
                          </a:solidFill>
                          <a:effectLst/>
                          <a:latin typeface="Arial" charset="0"/>
                        </a:rPr>
                        <a:t>Information is up to date</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GB" sz="2400" b="0" i="0" u="none" strike="noStrike" cap="none" normalizeH="0" baseline="0" smtClean="0">
                          <a:ln>
                            <a:noFill/>
                          </a:ln>
                          <a:solidFill>
                            <a:schemeClr val="tx1"/>
                          </a:solidFill>
                          <a:effectLst/>
                          <a:latin typeface="Arial" charset="0"/>
                        </a:rPr>
                        <a:t>The information takes time to collect</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8931">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GB" sz="2400" b="0" i="0" u="none" strike="noStrike" cap="none" normalizeH="0" baseline="0" smtClean="0">
                          <a:ln>
                            <a:noFill/>
                          </a:ln>
                          <a:solidFill>
                            <a:schemeClr val="tx1"/>
                          </a:solidFill>
                          <a:effectLst/>
                          <a:latin typeface="Arial" charset="0"/>
                        </a:rPr>
                        <a:t>The information is specifically about your product</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GB" sz="2400" b="0" i="0" u="none" strike="noStrike" cap="none" normalizeH="0" baseline="0" smtClean="0">
                          <a:ln>
                            <a:noFill/>
                          </a:ln>
                          <a:solidFill>
                            <a:schemeClr val="tx1"/>
                          </a:solidFill>
                          <a:effectLst/>
                          <a:latin typeface="Arial" charset="0"/>
                        </a:rPr>
                        <a:t>A large sample is needed if the result are to be accurate</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013113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p:txBody>
          <a:bodyPr/>
          <a:lstStyle/>
          <a:p>
            <a:pPr eaLnBrk="1" hangingPunct="1"/>
            <a:r>
              <a:rPr lang="en-GB" sz="3200"/>
              <a:t>Advantages and Disadvantages of Secondary Research</a:t>
            </a:r>
          </a:p>
        </p:txBody>
      </p:sp>
      <p:graphicFrame>
        <p:nvGraphicFramePr>
          <p:cNvPr id="39976" name="Group 40"/>
          <p:cNvGraphicFramePr>
            <a:graphicFrameLocks noGrp="1"/>
          </p:cNvGraphicFramePr>
          <p:nvPr>
            <p:ph idx="1"/>
          </p:nvPr>
        </p:nvGraphicFramePr>
        <p:xfrm>
          <a:off x="2362201" y="2362201"/>
          <a:ext cx="7693025" cy="3579813"/>
        </p:xfrm>
        <a:graphic>
          <a:graphicData uri="http://schemas.openxmlformats.org/drawingml/2006/table">
            <a:tbl>
              <a:tblPr/>
              <a:tblGrid>
                <a:gridCol w="3846513"/>
                <a:gridCol w="3846512"/>
              </a:tblGrid>
              <a:tr h="74467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GB" sz="2400" b="1" i="0" u="none" strike="noStrike" cap="none" normalizeH="0" baseline="0" dirty="0" smtClean="0">
                          <a:ln>
                            <a:noFill/>
                          </a:ln>
                          <a:solidFill>
                            <a:schemeClr val="tx1"/>
                          </a:solidFill>
                          <a:effectLst/>
                          <a:latin typeface="Arial" charset="0"/>
                        </a:rPr>
                        <a:t>Advantages</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GB" sz="2400" b="1" i="0" u="none" strike="noStrike" cap="none" normalizeH="0" baseline="0" smtClean="0">
                          <a:ln>
                            <a:noFill/>
                          </a:ln>
                          <a:solidFill>
                            <a:schemeClr val="tx1"/>
                          </a:solidFill>
                          <a:effectLst/>
                          <a:latin typeface="Arial" charset="0"/>
                        </a:rPr>
                        <a:t>Disadvantages</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3106">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GB" sz="2400" b="0" i="0" u="none" strike="noStrike" cap="none" normalizeH="0" baseline="0" smtClean="0">
                          <a:ln>
                            <a:noFill/>
                          </a:ln>
                          <a:solidFill>
                            <a:schemeClr val="tx1"/>
                          </a:solidFill>
                          <a:effectLst/>
                          <a:latin typeface="Arial" charset="0"/>
                        </a:rPr>
                        <a:t>Cheaper than primary research</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GB" sz="2400" b="0" i="0" u="none" strike="noStrike" cap="none" normalizeH="0" baseline="0" smtClean="0">
                          <a:ln>
                            <a:noFill/>
                          </a:ln>
                          <a:solidFill>
                            <a:schemeClr val="tx1"/>
                          </a:solidFill>
                          <a:effectLst/>
                          <a:latin typeface="Arial" charset="0"/>
                        </a:rPr>
                        <a:t>The information is not always relevant</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3106">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GB" sz="2400" b="0" i="0" u="none" strike="noStrike" cap="none" normalizeH="0" baseline="0" smtClean="0">
                          <a:ln>
                            <a:noFill/>
                          </a:ln>
                          <a:solidFill>
                            <a:schemeClr val="tx1"/>
                          </a:solidFill>
                          <a:effectLst/>
                          <a:latin typeface="Arial" charset="0"/>
                        </a:rPr>
                        <a:t>Information can be quickly and easily obtained</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GB" sz="2400" b="0" i="0" u="none" strike="noStrike" cap="none" normalizeH="0" baseline="0" smtClean="0">
                          <a:ln>
                            <a:noFill/>
                          </a:ln>
                          <a:solidFill>
                            <a:schemeClr val="tx1"/>
                          </a:solidFill>
                          <a:effectLst/>
                          <a:latin typeface="Arial" charset="0"/>
                        </a:rPr>
                        <a:t>The information can be out of date</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8931">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GB" sz="2400" b="0" i="0" u="none" strike="noStrike" cap="none" normalizeH="0" baseline="0" smtClean="0">
                          <a:ln>
                            <a:noFill/>
                          </a:ln>
                          <a:solidFill>
                            <a:schemeClr val="tx1"/>
                          </a:solidFill>
                          <a:effectLst/>
                          <a:latin typeface="Arial" charset="0"/>
                        </a:rPr>
                        <a:t>The information does not have to be analysed.</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GB" sz="2400" b="0" i="0" u="none" strike="noStrike" cap="none" normalizeH="0" baseline="0" smtClean="0">
                          <a:ln>
                            <a:noFill/>
                          </a:ln>
                          <a:solidFill>
                            <a:schemeClr val="tx1"/>
                          </a:solidFill>
                          <a:effectLst/>
                          <a:latin typeface="Arial" charset="0"/>
                        </a:rPr>
                        <a:t>The information is not specifically about your product</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5387090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eaLnBrk="1" hangingPunct="1"/>
            <a:r>
              <a:rPr lang="en-GB" sz="2800"/>
              <a:t>Qualitative and quantitative research</a:t>
            </a:r>
            <a:r>
              <a:rPr lang="en-GB" smtClean="0"/>
              <a:t/>
            </a:r>
            <a:br>
              <a:rPr lang="en-GB" smtClean="0"/>
            </a:br>
            <a:endParaRPr lang="en-GB" smtClean="0"/>
          </a:p>
        </p:txBody>
      </p:sp>
      <p:sp>
        <p:nvSpPr>
          <p:cNvPr id="15363" name="Rectangle 3"/>
          <p:cNvSpPr>
            <a:spLocks noGrp="1" noChangeArrowheads="1"/>
          </p:cNvSpPr>
          <p:nvPr>
            <p:ph type="body" sz="half" idx="1"/>
          </p:nvPr>
        </p:nvSpPr>
        <p:spPr>
          <a:xfrm>
            <a:off x="2640013" y="1827213"/>
            <a:ext cx="3833812" cy="4114800"/>
          </a:xfrm>
        </p:spPr>
        <p:txBody>
          <a:bodyPr/>
          <a:lstStyle/>
          <a:p>
            <a:pPr eaLnBrk="1" hangingPunct="1">
              <a:lnSpc>
                <a:spcPct val="80000"/>
              </a:lnSpc>
            </a:pPr>
            <a:r>
              <a:rPr lang="en-GB" sz="1800"/>
              <a:t>Qualitative research is the gathering of non-statistical information that gives a company in depth insight into the reasons for human behaviour.  </a:t>
            </a:r>
          </a:p>
          <a:p>
            <a:pPr eaLnBrk="1" hangingPunct="1">
              <a:lnSpc>
                <a:spcPct val="80000"/>
              </a:lnSpc>
            </a:pPr>
            <a:r>
              <a:rPr lang="en-GB" sz="1800"/>
              <a:t>It therefore focuses on quality.</a:t>
            </a:r>
          </a:p>
          <a:p>
            <a:pPr eaLnBrk="1" hangingPunct="1">
              <a:lnSpc>
                <a:spcPct val="80000"/>
              </a:lnSpc>
              <a:buFont typeface="Wingdings" panose="05000000000000000000" pitchFamily="2" charset="2"/>
              <a:buNone/>
            </a:pPr>
            <a:endParaRPr lang="en-GB" sz="1800"/>
          </a:p>
          <a:p>
            <a:pPr lvl="1" eaLnBrk="1" hangingPunct="1">
              <a:lnSpc>
                <a:spcPct val="80000"/>
              </a:lnSpc>
            </a:pPr>
            <a:r>
              <a:rPr lang="en-GB" sz="1600"/>
              <a:t>Suitable methods of collection include</a:t>
            </a:r>
          </a:p>
          <a:p>
            <a:pPr lvl="2" eaLnBrk="1" hangingPunct="1">
              <a:lnSpc>
                <a:spcPct val="80000"/>
              </a:lnSpc>
            </a:pPr>
            <a:r>
              <a:rPr lang="en-GB" sz="1500"/>
              <a:t>Focus groups</a:t>
            </a:r>
          </a:p>
          <a:p>
            <a:pPr lvl="2" eaLnBrk="1" hangingPunct="1">
              <a:lnSpc>
                <a:spcPct val="80000"/>
              </a:lnSpc>
            </a:pPr>
            <a:r>
              <a:rPr lang="en-GB" sz="1500"/>
              <a:t>Taste panels</a:t>
            </a:r>
          </a:p>
          <a:p>
            <a:pPr lvl="2" eaLnBrk="1" hangingPunct="1">
              <a:lnSpc>
                <a:spcPct val="80000"/>
              </a:lnSpc>
            </a:pPr>
            <a:r>
              <a:rPr lang="en-GB" sz="1500"/>
              <a:t>Open ended questions</a:t>
            </a:r>
          </a:p>
          <a:p>
            <a:pPr lvl="2" eaLnBrk="1" hangingPunct="1">
              <a:lnSpc>
                <a:spcPct val="80000"/>
              </a:lnSpc>
            </a:pPr>
            <a:r>
              <a:rPr lang="en-GB" sz="1500"/>
              <a:t>In depth interviews</a:t>
            </a:r>
          </a:p>
          <a:p>
            <a:pPr lvl="2" eaLnBrk="1" hangingPunct="1">
              <a:lnSpc>
                <a:spcPct val="80000"/>
              </a:lnSpc>
            </a:pPr>
            <a:endParaRPr lang="en-GB" sz="1500"/>
          </a:p>
          <a:p>
            <a:pPr eaLnBrk="1" hangingPunct="1">
              <a:lnSpc>
                <a:spcPct val="80000"/>
              </a:lnSpc>
              <a:buFont typeface="Wingdings" panose="05000000000000000000" pitchFamily="2" charset="2"/>
              <a:buNone/>
            </a:pPr>
            <a:endParaRPr lang="en-GB" sz="1800"/>
          </a:p>
          <a:p>
            <a:pPr eaLnBrk="1" hangingPunct="1">
              <a:lnSpc>
                <a:spcPct val="80000"/>
              </a:lnSpc>
            </a:pPr>
            <a:endParaRPr lang="en-GB" sz="1800"/>
          </a:p>
          <a:p>
            <a:pPr eaLnBrk="1" hangingPunct="1">
              <a:lnSpc>
                <a:spcPct val="80000"/>
              </a:lnSpc>
            </a:pPr>
            <a:endParaRPr lang="en-GB" sz="1800"/>
          </a:p>
        </p:txBody>
      </p:sp>
      <p:sp>
        <p:nvSpPr>
          <p:cNvPr id="15364" name="Rectangle 6"/>
          <p:cNvSpPr>
            <a:spLocks noGrp="1" noChangeArrowheads="1"/>
          </p:cNvSpPr>
          <p:nvPr>
            <p:ph type="body" sz="half" idx="4294967295"/>
          </p:nvPr>
        </p:nvSpPr>
        <p:spPr>
          <a:xfrm>
            <a:off x="6626225" y="1827213"/>
            <a:ext cx="3790950" cy="4114800"/>
          </a:xfrm>
        </p:spPr>
        <p:txBody>
          <a:bodyPr/>
          <a:lstStyle/>
          <a:p>
            <a:pPr eaLnBrk="1" hangingPunct="1">
              <a:lnSpc>
                <a:spcPct val="80000"/>
              </a:lnSpc>
            </a:pPr>
            <a:r>
              <a:rPr lang="en-GB" sz="1800"/>
              <a:t>Quantitative research is the gathering of statistical data to inform the company about people’s behaviour but does not identify the reasons.</a:t>
            </a:r>
          </a:p>
          <a:p>
            <a:pPr eaLnBrk="1" hangingPunct="1">
              <a:lnSpc>
                <a:spcPct val="80000"/>
              </a:lnSpc>
            </a:pPr>
            <a:r>
              <a:rPr lang="en-GB" sz="1800"/>
              <a:t>It therefore focuses on quantity.</a:t>
            </a:r>
          </a:p>
          <a:p>
            <a:pPr eaLnBrk="1" hangingPunct="1">
              <a:lnSpc>
                <a:spcPct val="80000"/>
              </a:lnSpc>
              <a:buFont typeface="Wingdings" panose="05000000000000000000" pitchFamily="2" charset="2"/>
              <a:buNone/>
            </a:pPr>
            <a:endParaRPr lang="en-GB" sz="1800"/>
          </a:p>
          <a:p>
            <a:pPr lvl="1" eaLnBrk="1" hangingPunct="1">
              <a:lnSpc>
                <a:spcPct val="80000"/>
              </a:lnSpc>
            </a:pPr>
            <a:r>
              <a:rPr lang="en-GB" sz="1600"/>
              <a:t>Suitable methods of collection include</a:t>
            </a:r>
          </a:p>
          <a:p>
            <a:pPr lvl="2" eaLnBrk="1" hangingPunct="1">
              <a:lnSpc>
                <a:spcPct val="80000"/>
              </a:lnSpc>
            </a:pPr>
            <a:r>
              <a:rPr lang="en-GB" sz="1500"/>
              <a:t>Closed questions</a:t>
            </a:r>
          </a:p>
          <a:p>
            <a:pPr lvl="2" eaLnBrk="1" hangingPunct="1">
              <a:lnSpc>
                <a:spcPct val="80000"/>
              </a:lnSpc>
            </a:pPr>
            <a:r>
              <a:rPr lang="en-GB" sz="1500"/>
              <a:t>Observations</a:t>
            </a:r>
          </a:p>
          <a:p>
            <a:pPr lvl="2" eaLnBrk="1" hangingPunct="1">
              <a:lnSpc>
                <a:spcPct val="80000"/>
              </a:lnSpc>
            </a:pPr>
            <a:r>
              <a:rPr lang="en-GB" sz="1500"/>
              <a:t>Surveys</a:t>
            </a:r>
          </a:p>
          <a:p>
            <a:pPr>
              <a:lnSpc>
                <a:spcPct val="80000"/>
              </a:lnSpc>
              <a:buFont typeface="Wingdings" panose="05000000000000000000" pitchFamily="2" charset="2"/>
              <a:buNone/>
            </a:pPr>
            <a:endParaRPr lang="en-GB" sz="1700"/>
          </a:p>
          <a:p>
            <a:pPr>
              <a:lnSpc>
                <a:spcPct val="80000"/>
              </a:lnSpc>
              <a:buFont typeface="Wingdings" panose="05000000000000000000" pitchFamily="2" charset="2"/>
              <a:buNone/>
            </a:pPr>
            <a:r>
              <a:rPr lang="en-GB" sz="1700"/>
              <a:t>See textbook notes</a:t>
            </a:r>
          </a:p>
        </p:txBody>
      </p:sp>
    </p:spTree>
    <p:extLst>
      <p:ext uri="{BB962C8B-B14F-4D97-AF65-F5344CB8AC3E}">
        <p14:creationId xmlns:p14="http://schemas.microsoft.com/office/powerpoint/2010/main" val="38687073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r>
              <a:rPr lang="en-GB" sz="3200"/>
              <a:t>Size and types of samples</a:t>
            </a:r>
          </a:p>
        </p:txBody>
      </p:sp>
      <p:sp>
        <p:nvSpPr>
          <p:cNvPr id="17411" name="Rectangle 3"/>
          <p:cNvSpPr>
            <a:spLocks noGrp="1" noChangeArrowheads="1"/>
          </p:cNvSpPr>
          <p:nvPr>
            <p:ph type="body" idx="1"/>
          </p:nvPr>
        </p:nvSpPr>
        <p:spPr>
          <a:xfrm>
            <a:off x="2709668" y="2052702"/>
            <a:ext cx="7313613" cy="4114800"/>
          </a:xfrm>
        </p:spPr>
        <p:txBody>
          <a:bodyPr>
            <a:normAutofit fontScale="62500" lnSpcReduction="20000"/>
          </a:bodyPr>
          <a:lstStyle/>
          <a:p>
            <a:pPr eaLnBrk="1" hangingPunct="1">
              <a:lnSpc>
                <a:spcPct val="80000"/>
              </a:lnSpc>
              <a:buFont typeface="Wingdings" panose="05000000000000000000" pitchFamily="2" charset="2"/>
              <a:buNone/>
            </a:pPr>
            <a:r>
              <a:rPr lang="en-GB" sz="1600"/>
              <a:t>Businesses cannot ask for the opinions of all potential customers and therefore try to chose a representative sample.</a:t>
            </a:r>
          </a:p>
          <a:p>
            <a:pPr eaLnBrk="1" hangingPunct="1">
              <a:lnSpc>
                <a:spcPct val="80000"/>
              </a:lnSpc>
              <a:buFont typeface="Wingdings" panose="05000000000000000000" pitchFamily="2" charset="2"/>
              <a:buNone/>
            </a:pPr>
            <a:endParaRPr lang="en-GB" sz="1600"/>
          </a:p>
          <a:p>
            <a:pPr eaLnBrk="1" hangingPunct="1">
              <a:lnSpc>
                <a:spcPct val="80000"/>
              </a:lnSpc>
              <a:buFont typeface="Wingdings" panose="05000000000000000000" pitchFamily="2" charset="2"/>
              <a:buNone/>
            </a:pPr>
            <a:r>
              <a:rPr lang="en-GB" sz="1600"/>
              <a:t>Sample – a group of subjects that has been chosen from a larger group (population) for investigation.</a:t>
            </a:r>
          </a:p>
          <a:p>
            <a:pPr eaLnBrk="1" hangingPunct="1">
              <a:lnSpc>
                <a:spcPct val="80000"/>
              </a:lnSpc>
              <a:buFont typeface="Wingdings" panose="05000000000000000000" pitchFamily="2" charset="2"/>
              <a:buNone/>
            </a:pPr>
            <a:endParaRPr lang="en-GB" sz="1600"/>
          </a:p>
          <a:p>
            <a:pPr eaLnBrk="1" hangingPunct="1">
              <a:lnSpc>
                <a:spcPct val="80000"/>
              </a:lnSpc>
              <a:buFont typeface="Wingdings" panose="05000000000000000000" pitchFamily="2" charset="2"/>
              <a:buNone/>
            </a:pPr>
            <a:r>
              <a:rPr lang="en-GB" sz="1600"/>
              <a:t>How many people (sample size) should a small business have in a sample?</a:t>
            </a:r>
          </a:p>
          <a:p>
            <a:pPr eaLnBrk="1" hangingPunct="1">
              <a:lnSpc>
                <a:spcPct val="80000"/>
              </a:lnSpc>
              <a:buFont typeface="Wingdings" panose="05000000000000000000" pitchFamily="2" charset="2"/>
              <a:buNone/>
            </a:pPr>
            <a:endParaRPr lang="en-GB" sz="1600"/>
          </a:p>
          <a:p>
            <a:pPr eaLnBrk="1" hangingPunct="1">
              <a:lnSpc>
                <a:spcPct val="80000"/>
              </a:lnSpc>
              <a:buFont typeface="Arial" panose="020B0604020202020204" pitchFamily="34" charset="0"/>
              <a:buAutoNum type="arabicPeriod"/>
            </a:pPr>
            <a:r>
              <a:rPr lang="en-GB" sz="1600"/>
              <a:t>	How big is the budget?</a:t>
            </a:r>
          </a:p>
          <a:p>
            <a:pPr eaLnBrk="1" hangingPunct="1">
              <a:lnSpc>
                <a:spcPct val="80000"/>
              </a:lnSpc>
              <a:buFont typeface="Arial" panose="020B0604020202020204" pitchFamily="34" charset="0"/>
              <a:buAutoNum type="arabicPeriod"/>
            </a:pPr>
            <a:endParaRPr lang="en-GB" sz="1600"/>
          </a:p>
          <a:p>
            <a:pPr eaLnBrk="1" hangingPunct="1">
              <a:lnSpc>
                <a:spcPct val="80000"/>
              </a:lnSpc>
              <a:buFont typeface="Arial" panose="020B0604020202020204" pitchFamily="34" charset="0"/>
              <a:buAutoNum type="arabicPeriod"/>
            </a:pPr>
            <a:r>
              <a:rPr lang="en-GB" sz="1600"/>
              <a:t>	How accurate should the findings be?</a:t>
            </a:r>
          </a:p>
          <a:p>
            <a:pPr eaLnBrk="1" hangingPunct="1">
              <a:lnSpc>
                <a:spcPct val="80000"/>
              </a:lnSpc>
              <a:buFont typeface="Arial" panose="020B0604020202020204" pitchFamily="34" charset="0"/>
              <a:buAutoNum type="arabicPeriod"/>
            </a:pPr>
            <a:endParaRPr lang="en-GB" sz="1600"/>
          </a:p>
          <a:p>
            <a:pPr eaLnBrk="1" hangingPunct="1">
              <a:lnSpc>
                <a:spcPct val="80000"/>
              </a:lnSpc>
              <a:buFont typeface="Arial" panose="020B0604020202020204" pitchFamily="34" charset="0"/>
              <a:buAutoNum type="arabicPeriod"/>
            </a:pPr>
            <a:r>
              <a:rPr lang="en-GB" sz="1600"/>
              <a:t>	How confident are you in the survey results?</a:t>
            </a:r>
          </a:p>
          <a:p>
            <a:pPr eaLnBrk="1" hangingPunct="1">
              <a:lnSpc>
                <a:spcPct val="80000"/>
              </a:lnSpc>
              <a:buFont typeface="Arial" panose="020B0604020202020204" pitchFamily="34" charset="0"/>
              <a:buNone/>
            </a:pPr>
            <a:endParaRPr lang="en-GB" sz="1600"/>
          </a:p>
          <a:p>
            <a:pPr eaLnBrk="1" hangingPunct="1">
              <a:lnSpc>
                <a:spcPct val="80000"/>
              </a:lnSpc>
              <a:buFont typeface="Wingdings" panose="05000000000000000000" pitchFamily="2" charset="2"/>
              <a:buNone/>
            </a:pPr>
            <a:r>
              <a:rPr lang="en-GB" sz="1600"/>
              <a:t>	The larger the sample the more accurate the results, the greater the confidence in the findings </a:t>
            </a:r>
            <a:r>
              <a:rPr lang="en-GB" sz="1600" b="1"/>
              <a:t>but</a:t>
            </a:r>
            <a:r>
              <a:rPr lang="en-GB" sz="1600"/>
              <a:t> the greater the cost of the survey.</a:t>
            </a:r>
          </a:p>
          <a:p>
            <a:pPr eaLnBrk="1" hangingPunct="1">
              <a:lnSpc>
                <a:spcPct val="80000"/>
              </a:lnSpc>
              <a:buFont typeface="Wingdings" panose="05000000000000000000" pitchFamily="2" charset="2"/>
              <a:buNone/>
            </a:pPr>
            <a:endParaRPr lang="en-GB" sz="1600"/>
          </a:p>
          <a:p>
            <a:pPr eaLnBrk="1" hangingPunct="1">
              <a:lnSpc>
                <a:spcPct val="80000"/>
              </a:lnSpc>
              <a:buFont typeface="Wingdings" panose="05000000000000000000" pitchFamily="2" charset="2"/>
              <a:buNone/>
            </a:pPr>
            <a:r>
              <a:rPr lang="en-GB" sz="900"/>
              <a:t>	</a:t>
            </a:r>
          </a:p>
        </p:txBody>
      </p:sp>
    </p:spTree>
    <p:extLst>
      <p:ext uri="{BB962C8B-B14F-4D97-AF65-F5344CB8AC3E}">
        <p14:creationId xmlns:p14="http://schemas.microsoft.com/office/powerpoint/2010/main" val="971830898"/>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TotalTime>
  <Words>482</Words>
  <Application>Microsoft Office PowerPoint</Application>
  <PresentationFormat>Widescreen</PresentationFormat>
  <Paragraphs>150</Paragraphs>
  <Slides>12</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Verdana</vt:lpstr>
      <vt:lpstr>Wingdings</vt:lpstr>
      <vt:lpstr>Retrospect</vt:lpstr>
      <vt:lpstr>Starting a Business Conducting Start-up Market Research</vt:lpstr>
      <vt:lpstr>Why carry out market research</vt:lpstr>
      <vt:lpstr>Methods of primary and secondary market research </vt:lpstr>
      <vt:lpstr>Methods of primary and secondary market research </vt:lpstr>
      <vt:lpstr>Methods of primary and secondary market research </vt:lpstr>
      <vt:lpstr>Advantages and Disadvantages of Primary Research</vt:lpstr>
      <vt:lpstr>Advantages and Disadvantages of Secondary Research</vt:lpstr>
      <vt:lpstr>Qualitative and quantitative research </vt:lpstr>
      <vt:lpstr>Size and types of samples</vt:lpstr>
      <vt:lpstr>Size and types of samples</vt:lpstr>
      <vt:lpstr>  Factors influencing the choice of sampling methods </vt:lpstr>
      <vt:lpstr>Group Activity – Sandwiches2u</vt:lpstr>
    </vt:vector>
  </TitlesOfParts>
  <Company>RM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Starting a Business Conducting Start-up Market Research</dc:title>
  <dc:creator>Mrs D Duguid</dc:creator>
  <cp:lastModifiedBy>Mrs D Duguid</cp:lastModifiedBy>
  <cp:revision>1</cp:revision>
  <dcterms:created xsi:type="dcterms:W3CDTF">2014-10-20T15:04:42Z</dcterms:created>
  <dcterms:modified xsi:type="dcterms:W3CDTF">2014-10-20T15:06:34Z</dcterms:modified>
</cp:coreProperties>
</file>